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74" r:id="rId4"/>
    <p:sldId id="275" r:id="rId5"/>
    <p:sldId id="276" r:id="rId6"/>
    <p:sldId id="277" r:id="rId7"/>
    <p:sldId id="267" r:id="rId8"/>
    <p:sldId id="278" r:id="rId9"/>
    <p:sldId id="279" r:id="rId10"/>
    <p:sldId id="280" r:id="rId11"/>
    <p:sldId id="272" r:id="rId12"/>
    <p:sldId id="25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8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86DDA-24F3-4EC6-B84C-6CFB22D3D1F5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A914-0FAE-4AEF-8422-272AB3AB7B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084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A914-0FAE-4AEF-8422-272AB3AB7B5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129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72200" y="404664"/>
            <a:ext cx="3048000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544" y="3501008"/>
            <a:ext cx="3810000" cy="2981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771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520" y="4653136"/>
            <a:ext cx="2466975" cy="1847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471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4221088"/>
            <a:ext cx="2143125" cy="2143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382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68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35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6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076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491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369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841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033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040732" y="6611779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Ekaterina050466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0DDB-BB4F-4892-A2E0-D760CB2446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744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nz10.ucoz.ua/matematika_1.jpeg" TargetMode="External"/><Relationship Id="rId2" Type="http://schemas.openxmlformats.org/officeDocument/2006/relationships/hyperlink" Target="http://player.myshared.ru/283406/data/images/img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asyen.ru/load/shablony_prezentacij/matematika_algebra_geometrija/shablony_prezentacij_po_matematike/517-1-0-33195" TargetMode="External"/><Relationship Id="rId5" Type="http://schemas.openxmlformats.org/officeDocument/2006/relationships/hyperlink" Target="http://learn-timestables.com/images/cartoon_bg.png" TargetMode="External"/><Relationship Id="rId4" Type="http://schemas.openxmlformats.org/officeDocument/2006/relationships/hyperlink" Target="http://www.athens.kiev.ua/wordpress/wp-content/uploads/2011/01/20110117_clip_image00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Тема урока «Длина отрезка»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4286256"/>
            <a:ext cx="442513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Учитель математики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высшей квалификационной категории                        МАОУ «Фёдоровская СОШ»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Акбулакского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района Оренбургской  области</a:t>
            </a:r>
          </a:p>
          <a:p>
            <a:pPr algn="r"/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Ионова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Евгения Викторовна</a:t>
            </a:r>
          </a:p>
          <a:p>
            <a:pPr algn="ctr"/>
            <a:endParaRPr lang="ru-RU" sz="1400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908720"/>
            <a:ext cx="38519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Математика 6 класс</a:t>
            </a:r>
          </a:p>
          <a:p>
            <a:pPr algn="ctr"/>
            <a:endParaRPr lang="ru-RU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4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4715869"/>
              </p:ext>
            </p:extLst>
          </p:nvPr>
        </p:nvGraphicFramePr>
        <p:xfrm>
          <a:off x="467544" y="908720"/>
          <a:ext cx="8229600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73737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4800" b="1" dirty="0">
                          <a:solidFill>
                            <a:srgbClr val="FF0000"/>
                          </a:solidFill>
                          <a:effectLst/>
                        </a:rPr>
                        <a:t>«Ученик, который учится без желания- это птица без крыльев»</a:t>
                      </a:r>
                      <a:endParaRPr lang="ru-RU" sz="4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595944"/>
              </p:ext>
            </p:extLst>
          </p:nvPr>
        </p:nvGraphicFramePr>
        <p:xfrm>
          <a:off x="3779912" y="4149080"/>
          <a:ext cx="4701208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01208"/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0070C0"/>
                          </a:solidFill>
                          <a:effectLst/>
                        </a:rPr>
                        <a:t>Древнегреческий философ </a:t>
                      </a:r>
                      <a:r>
                        <a:rPr lang="ru-RU" sz="3600" b="1" dirty="0">
                          <a:solidFill>
                            <a:srgbClr val="0070C0"/>
                          </a:solidFill>
                          <a:effectLst/>
                        </a:rPr>
                        <a:t>Саади</a:t>
                      </a:r>
                      <a:endParaRPr lang="ru-RU" sz="3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5701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6591162"/>
              </p:ext>
            </p:extLst>
          </p:nvPr>
        </p:nvGraphicFramePr>
        <p:xfrm>
          <a:off x="2555776" y="4005064"/>
          <a:ext cx="5931701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1701"/>
              </a:tblGrid>
              <a:tr h="1108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Девиз нашего урока: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832" y="4509120"/>
            <a:ext cx="530933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Лень долой!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Долой зевоту!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Принимайся за работу!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242" name="AutoShape 2" descr="https://www.dordognemaison.com/UserFiles/Image/Chateau/Boyar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://mialand.ru/wp-content/uploads/2016/07/24477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76672"/>
            <a:ext cx="453650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48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1620708"/>
              </p:ext>
            </p:extLst>
          </p:nvPr>
        </p:nvGraphicFramePr>
        <p:xfrm>
          <a:off x="5148064" y="692696"/>
          <a:ext cx="3333056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3056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Испытание 1. 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9011466"/>
              </p:ext>
            </p:extLst>
          </p:nvPr>
        </p:nvGraphicFramePr>
        <p:xfrm>
          <a:off x="611560" y="1484784"/>
          <a:ext cx="8229600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70C0"/>
                          </a:solidFill>
                          <a:effectLst/>
                        </a:rPr>
                        <a:t>Над стрелкой в таблице показано, что 1 см в 10 раз больше 1 мм. Поставьте около каждой стрелки число, показывающее, во сколько раз одна величина больше другой. </a:t>
                      </a:r>
                      <a:endParaRPr lang="ru-RU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7" name="Рисунок 6" descr="Никольский: 15. Единицы длин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645024"/>
            <a:ext cx="705678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1913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6535622"/>
              </p:ext>
            </p:extLst>
          </p:nvPr>
        </p:nvGraphicFramePr>
        <p:xfrm>
          <a:off x="467544" y="548680"/>
          <a:ext cx="3333056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3056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Испытание </a:t>
                      </a:r>
                      <a:r>
                        <a:rPr lang="ru-RU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2.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3925219"/>
              </p:ext>
            </p:extLst>
          </p:nvPr>
        </p:nvGraphicFramePr>
        <p:xfrm>
          <a:off x="3779912" y="692696"/>
          <a:ext cx="4690864" cy="48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0864"/>
              </a:tblGrid>
              <a:tr h="4320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Выразите в </a:t>
                      </a:r>
                      <a:r>
                        <a:rPr lang="ru-RU" sz="3200" b="1" dirty="0" smtClean="0">
                          <a:solidFill>
                            <a:srgbClr val="0070C0"/>
                          </a:solidFill>
                          <a:effectLst/>
                        </a:rPr>
                        <a:t>сантиметрах: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03648" y="1484784"/>
            <a:ext cx="61926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а) 4, 25 </a:t>
            </a:r>
            <a:r>
              <a:rPr lang="ru-RU" sz="2800" b="1" dirty="0" err="1">
                <a:solidFill>
                  <a:srgbClr val="002060"/>
                </a:solidFill>
              </a:rPr>
              <a:t>дм</a:t>
            </a:r>
            <a:r>
              <a:rPr lang="ru-RU" sz="2800" b="1" dirty="0">
                <a:solidFill>
                  <a:srgbClr val="002060"/>
                </a:solidFill>
              </a:rPr>
              <a:t> = </a:t>
            </a:r>
            <a:r>
              <a:rPr lang="ru-RU" sz="2800" b="1" dirty="0" smtClean="0">
                <a:solidFill>
                  <a:srgbClr val="002060"/>
                </a:solidFill>
              </a:rPr>
              <a:t> 42,5 см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б) 4,2 мм </a:t>
            </a:r>
            <a:r>
              <a:rPr lang="ru-RU" sz="2800" b="1" dirty="0" smtClean="0">
                <a:solidFill>
                  <a:srgbClr val="002060"/>
                </a:solidFill>
              </a:rPr>
              <a:t>= 0,42 см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в) 5, 21 </a:t>
            </a:r>
            <a:r>
              <a:rPr lang="ru-RU" sz="2800" b="1" dirty="0" err="1">
                <a:solidFill>
                  <a:srgbClr val="002060"/>
                </a:solidFill>
              </a:rPr>
              <a:t>дм</a:t>
            </a:r>
            <a:r>
              <a:rPr lang="ru-RU" sz="2800" b="1" dirty="0">
                <a:solidFill>
                  <a:srgbClr val="002060"/>
                </a:solidFill>
              </a:rPr>
              <a:t> = </a:t>
            </a:r>
            <a:r>
              <a:rPr lang="ru-RU" sz="2800" b="1" dirty="0" smtClean="0">
                <a:solidFill>
                  <a:srgbClr val="002060"/>
                </a:solidFill>
              </a:rPr>
              <a:t>52,1 см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г) 3,2 </a:t>
            </a:r>
            <a:r>
              <a:rPr lang="ru-RU" sz="2800" b="1" dirty="0" err="1">
                <a:solidFill>
                  <a:srgbClr val="002060"/>
                </a:solidFill>
              </a:rPr>
              <a:t>дм</a:t>
            </a:r>
            <a:r>
              <a:rPr lang="ru-RU" sz="2800" b="1" dirty="0">
                <a:solidFill>
                  <a:srgbClr val="002060"/>
                </a:solidFill>
              </a:rPr>
              <a:t> = </a:t>
            </a:r>
            <a:r>
              <a:rPr lang="ru-RU" sz="2800" b="1" dirty="0" smtClean="0">
                <a:solidFill>
                  <a:srgbClr val="002060"/>
                </a:solidFill>
              </a:rPr>
              <a:t>32 см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е) 13,2 мм = </a:t>
            </a:r>
            <a:r>
              <a:rPr lang="ru-RU" sz="2800" b="1" dirty="0" smtClean="0">
                <a:solidFill>
                  <a:srgbClr val="002060"/>
                </a:solidFill>
              </a:rPr>
              <a:t>1, 32 см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ж) 2,1 мм </a:t>
            </a:r>
            <a:r>
              <a:rPr lang="ru-RU" sz="2800" b="1" dirty="0" smtClean="0">
                <a:solidFill>
                  <a:srgbClr val="002060"/>
                </a:solidFill>
              </a:rPr>
              <a:t>=0,21 см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3344416" y="1340769"/>
            <a:ext cx="825905" cy="79208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3203848" y="2253240"/>
            <a:ext cx="792088" cy="618097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/>
          <p:cNvSpPr/>
          <p:nvPr/>
        </p:nvSpPr>
        <p:spPr>
          <a:xfrm>
            <a:off x="3432910" y="3166349"/>
            <a:ext cx="737411" cy="72008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3146394" y="3936533"/>
            <a:ext cx="396044" cy="72008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лыбающееся лицо 9"/>
          <p:cNvSpPr/>
          <p:nvPr/>
        </p:nvSpPr>
        <p:spPr>
          <a:xfrm>
            <a:off x="3432910" y="4797152"/>
            <a:ext cx="737411" cy="72008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лыбающееся лицо 10"/>
          <p:cNvSpPr/>
          <p:nvPr/>
        </p:nvSpPr>
        <p:spPr>
          <a:xfrm>
            <a:off x="3250140" y="5615168"/>
            <a:ext cx="737411" cy="72008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http://www.kuponika.ru/img/actions/657/n_e717daba43a_310.jpg"/>
          <p:cNvPicPr/>
          <p:nvPr/>
        </p:nvPicPr>
        <p:blipFill>
          <a:blip r:embed="rId2" cstate="print"/>
          <a:srcRect l="2961" r="11514"/>
          <a:stretch>
            <a:fillRect/>
          </a:stretch>
        </p:blipFill>
        <p:spPr bwMode="auto">
          <a:xfrm>
            <a:off x="4716016" y="1484784"/>
            <a:ext cx="374441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1902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4527309"/>
              </p:ext>
            </p:extLst>
          </p:nvPr>
        </p:nvGraphicFramePr>
        <p:xfrm>
          <a:off x="467544" y="548680"/>
          <a:ext cx="3333056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3056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Испытание </a:t>
                      </a:r>
                      <a:r>
                        <a:rPr lang="ru-RU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3.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1340768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Данные величины запишите в таблицу с точностью до 1 см.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Никольский: 15. Единицы длин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852936"/>
            <a:ext cx="698477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5106192"/>
              </p:ext>
            </p:extLst>
          </p:nvPr>
        </p:nvGraphicFramePr>
        <p:xfrm>
          <a:off x="1475658" y="2294873"/>
          <a:ext cx="6768749" cy="3150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657"/>
                <a:gridCol w="1692364"/>
                <a:gridCol w="1692364"/>
                <a:gridCol w="1692364"/>
              </a:tblGrid>
              <a:tr h="919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Величина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Приближение с недостатком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Приближение с избытком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Приближение с округлением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см 2мм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21 см 9 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39 см 4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41 см 8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32 см 5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1608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/>
                </a:solidFill>
              </a:rPr>
              <a:t>Физминутка</a:t>
            </a:r>
            <a:endParaRPr lang="ru-RU" b="1" dirty="0">
              <a:solidFill>
                <a:schemeClr val="accent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5768459"/>
              </p:ext>
            </p:extLst>
          </p:nvPr>
        </p:nvGraphicFramePr>
        <p:xfrm>
          <a:off x="2411760" y="1340768"/>
          <a:ext cx="6059016" cy="4693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59016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1, 2, 3, 4, 5 – все умеем мы считать,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Отдыхать умеем тоже.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Руки за спину заложим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Голову поднимем выше.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И легко – легко подышим.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Раз – подняться, подтянуться.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Два – согнуться, разогнуться.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Три – в ладоши три хлопка.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На 4 – руки шире.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5 - руками помахать.</a:t>
                      </a:r>
                      <a:b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6 – за парту тихо сесть.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8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7202684"/>
              </p:ext>
            </p:extLst>
          </p:nvPr>
        </p:nvGraphicFramePr>
        <p:xfrm>
          <a:off x="467544" y="548680"/>
          <a:ext cx="3333056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3056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Испытание </a:t>
                      </a:r>
                      <a:r>
                        <a:rPr lang="ru-RU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4.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3458" y="1152107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У человека — одна, у коровы — две, у ястреба – ни одной. Что это?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2184184"/>
              </p:ext>
            </p:extLst>
          </p:nvPr>
        </p:nvGraphicFramePr>
        <p:xfrm>
          <a:off x="2195736" y="2603419"/>
          <a:ext cx="2160240" cy="48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0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C00000"/>
                          </a:solidFill>
                          <a:effectLst/>
                        </a:rPr>
                        <a:t>Буква О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042458"/>
              </p:ext>
            </p:extLst>
          </p:nvPr>
        </p:nvGraphicFramePr>
        <p:xfrm>
          <a:off x="3483778" y="3356992"/>
          <a:ext cx="2088232" cy="48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2060"/>
                          </a:solidFill>
                          <a:effectLst/>
                        </a:rPr>
                        <a:t>№1028</a:t>
                      </a:r>
                      <a:endParaRPr lang="ru-RU" sz="32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6908310"/>
              </p:ext>
            </p:extLst>
          </p:nvPr>
        </p:nvGraphicFramePr>
        <p:xfrm>
          <a:off x="2483768" y="3933056"/>
          <a:ext cx="3744416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/>
              </a:tblGrid>
              <a:tr h="1227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Ответ: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3,1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3,19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</a:rPr>
                        <a:t>3,191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</a:rPr>
                        <a:t>3,1919</a:t>
                      </a:r>
                      <a:endParaRPr lang="ru-RU" sz="2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8342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5382601"/>
              </p:ext>
            </p:extLst>
          </p:nvPr>
        </p:nvGraphicFramePr>
        <p:xfrm>
          <a:off x="467544" y="548680"/>
          <a:ext cx="3333056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3056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Испытание </a:t>
                      </a:r>
                      <a:r>
                        <a:rPr lang="ru-RU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5.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536553"/>
              </p:ext>
            </p:extLst>
          </p:nvPr>
        </p:nvGraphicFramePr>
        <p:xfrm>
          <a:off x="611560" y="1340768"/>
          <a:ext cx="8229600" cy="256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Кузнечик прыгает по координатной прямой, чередуя прыжок вправо на 5 единичных отрезков и прыжок влево на 4 единичных отрезка. Сейчас он находится в точке А (4). Через сколько прыжков кузнечик окажется в точке В (13), если он начинает движение с прыжка вправо?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6" name="Рисунок 5" descr="Никольский: 15. Единицы длины"/>
          <p:cNvPicPr/>
          <p:nvPr/>
        </p:nvPicPr>
        <p:blipFill rotWithShape="1">
          <a:blip r:embed="rId2" cstate="print"/>
          <a:srcRect t="5624"/>
          <a:stretch/>
        </p:blipFill>
        <p:spPr bwMode="auto">
          <a:xfrm>
            <a:off x="2267744" y="4470400"/>
            <a:ext cx="5976664" cy="17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3054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ds04.infourok.ru/uploads/ex/0efe/000308b5-e2463726/hello_html_4e3edec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5365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ятиугольник 5"/>
          <p:cNvSpPr/>
          <p:nvPr/>
        </p:nvSpPr>
        <p:spPr>
          <a:xfrm>
            <a:off x="2483768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З</a:t>
            </a:r>
            <a:endParaRPr lang="ru-RU" sz="3600" b="1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3491880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</a:t>
            </a:r>
            <a:endParaRPr lang="ru-RU" sz="3600" b="1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4499992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А</a:t>
            </a:r>
            <a:endParaRPr lang="ru-RU" sz="3600" b="1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5508104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</a:t>
            </a:r>
            <a:endParaRPr lang="ru-RU" sz="3600" b="1" dirty="0"/>
          </a:p>
        </p:txBody>
      </p:sp>
      <p:sp>
        <p:nvSpPr>
          <p:cNvPr id="10" name="Пятиугольник 9"/>
          <p:cNvSpPr/>
          <p:nvPr/>
        </p:nvSpPr>
        <p:spPr>
          <a:xfrm>
            <a:off x="6516216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И</a:t>
            </a:r>
            <a:endParaRPr lang="ru-RU" sz="3600" b="1" dirty="0"/>
          </a:p>
        </p:txBody>
      </p:sp>
      <p:sp>
        <p:nvSpPr>
          <p:cNvPr id="11" name="Пятиугольник 10"/>
          <p:cNvSpPr/>
          <p:nvPr/>
        </p:nvSpPr>
        <p:spPr>
          <a:xfrm>
            <a:off x="7524328" y="4941168"/>
            <a:ext cx="978408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Я</a:t>
            </a:r>
            <a:endParaRPr lang="ru-RU" sz="3600" b="1" dirty="0"/>
          </a:p>
        </p:txBody>
      </p:sp>
      <p:pic>
        <p:nvPicPr>
          <p:cNvPr id="3074" name="Picture 2" descr="https://image.jimcdn.com/app/cms/image/transf/none/path/s0ffe140631f6d194/image/i27965dcab2fd4d79/version/1455351896/imag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6672"/>
            <a:ext cx="3168352" cy="316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7756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772400" cy="136207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Рефлексия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268761"/>
            <a:ext cx="7772400" cy="309634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-</a:t>
            </a:r>
            <a:r>
              <a:rPr lang="ru-RU" sz="2800" b="1" dirty="0">
                <a:solidFill>
                  <a:srgbClr val="002060"/>
                </a:solidFill>
              </a:rPr>
              <a:t>Если вы считаете, что поняли тему урока, то положите на край стола красный квадрат.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-Если вы считаете, что не достаточно усвоили материал, то синий.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-Если вы считаете, что не поняли тему урока, то белый.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2771800" y="3933056"/>
            <a:ext cx="4608512" cy="273630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СПАСИБО ЗА УРОК 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697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1560" y="332656"/>
            <a:ext cx="7772400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Используемые источники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38455"/>
            <a:ext cx="8280920" cy="494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Фон 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http://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player.myshared.ru/283406/data/images/img3.jpg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Слоник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http://dnz10.ucoz.ua/matematika_1.jpeg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Мальчик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http://www.athens.kiev.ua/wordpress/wp-content/uploads/2011/01/20110117_clip_image002.jpg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Дети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http://learn-timestables.com/images/cartoon_bg.png</a:t>
            </a:r>
            <a:r>
              <a:rPr lang="ru-RU" dirty="0">
                <a:ea typeface="Calibri"/>
                <a:cs typeface="Times New Roman"/>
              </a:rPr>
              <a:t> 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ea typeface="Calibri"/>
                <a:cs typeface="Times New Roman"/>
                <a:hlinkClick r:id="rId6"/>
              </a:rPr>
              <a:t>http://easyen.ru/load/shablony_prezentacij/matematika_algebra_geometrija/shablony_prezentacij_po_matematike/517-1-0-33195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/>
              <a:t>Никольский С.М., Потапов М. К., Решетников Н. Н. и др. «Математика. 6 класс», − М.: Просвещение, </a:t>
            </a:r>
            <a:r>
              <a:rPr lang="ru-RU" dirty="0" smtClean="0"/>
              <a:t>2017г</a:t>
            </a:r>
            <a:r>
              <a:rPr lang="ru-RU" dirty="0"/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234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402</Words>
  <Application>Microsoft Office PowerPoint</Application>
  <PresentationFormat>Экран (4:3)</PresentationFormat>
  <Paragraphs>83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урока «Длина отрезка»</vt:lpstr>
      <vt:lpstr>Слайд 2</vt:lpstr>
      <vt:lpstr>Слайд 3</vt:lpstr>
      <vt:lpstr>Слайд 4</vt:lpstr>
      <vt:lpstr>Слайд 5</vt:lpstr>
      <vt:lpstr>Слайд 6</vt:lpstr>
      <vt:lpstr>Физминутка</vt:lpstr>
      <vt:lpstr>Слайд 8</vt:lpstr>
      <vt:lpstr>Слайд 9</vt:lpstr>
      <vt:lpstr>Слайд 10</vt:lpstr>
      <vt:lpstr>Рефлексия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Admin</cp:lastModifiedBy>
  <cp:revision>27</cp:revision>
  <dcterms:created xsi:type="dcterms:W3CDTF">2015-08-19T01:25:17Z</dcterms:created>
  <dcterms:modified xsi:type="dcterms:W3CDTF">2017-06-19T03:26:11Z</dcterms:modified>
</cp:coreProperties>
</file>